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5" r:id="rId1"/>
  </p:sldMasterIdLst>
  <p:sldIdLst>
    <p:sldId id="257" r:id="rId2"/>
    <p:sldId id="256"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B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8"/>
    <p:restoredTop sz="96327"/>
  </p:normalViewPr>
  <p:slideViewPr>
    <p:cSldViewPr snapToGrid="0" snapToObjects="1">
      <p:cViewPr varScale="1">
        <p:scale>
          <a:sx n="141" d="100"/>
          <a:sy n="141" d="100"/>
        </p:scale>
        <p:origin x="2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3/13/21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497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3/13/21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2790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3/13/21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38230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3/13/21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242938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3/13/21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14384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3/13/21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735617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3/13/21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3776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3/13/21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1534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3/13/21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312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3/13/21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828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3/13/21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555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3/13/21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318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3/13/21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690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3/13/21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488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3/13/21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786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 name="Date Placeholder 4"/>
          <p:cNvSpPr>
            <a:spLocks noGrp="1"/>
          </p:cNvSpPr>
          <p:nvPr>
            <p:ph type="dt" sz="half" idx="10"/>
          </p:nvPr>
        </p:nvSpPr>
        <p:spPr/>
        <p:txBody>
          <a:bodyPr/>
          <a:lstStyle/>
          <a:p>
            <a:fld id="{B16C4C9A-3960-41CF-A4E9-2A8FB932454B}" type="datetimeFigureOut">
              <a:rPr lang="en-US" smtClean="0"/>
              <a:t>3/13/21</a:t>
            </a:fld>
            <a:endParaRPr lang="en-US" dirty="0"/>
          </a:p>
        </p:txBody>
      </p:sp>
    </p:spTree>
    <p:extLst>
      <p:ext uri="{BB962C8B-B14F-4D97-AF65-F5344CB8AC3E}">
        <p14:creationId xmlns:p14="http://schemas.microsoft.com/office/powerpoint/2010/main" val="172623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3/13/21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133905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B164-A816-0A40-87E3-50784653AA53}"/>
              </a:ext>
            </a:extLst>
          </p:cNvPr>
          <p:cNvSpPr>
            <a:spLocks noGrp="1"/>
          </p:cNvSpPr>
          <p:nvPr>
            <p:ph type="ctrTitle"/>
          </p:nvPr>
        </p:nvSpPr>
        <p:spPr>
          <a:xfrm>
            <a:off x="3669957" y="667264"/>
            <a:ext cx="5604046" cy="1581665"/>
          </a:xfrm>
        </p:spPr>
        <p:txBody>
          <a:bodyPr/>
          <a:lstStyle/>
          <a:p>
            <a:r>
              <a:rPr lang="en-US" sz="7200" b="1" dirty="0">
                <a:latin typeface="Colonna MT" pitchFamily="82" charset="77"/>
              </a:rPr>
              <a:t>Background</a:t>
            </a:r>
            <a:r>
              <a:rPr lang="en-US" b="1" dirty="0">
                <a:latin typeface="Colonna MT" pitchFamily="82" charset="77"/>
              </a:rPr>
              <a:t>: </a:t>
            </a:r>
            <a:br>
              <a:rPr lang="en-NL" dirty="0"/>
            </a:br>
            <a:endParaRPr lang="en-NL" dirty="0"/>
          </a:p>
        </p:txBody>
      </p:sp>
      <p:sp>
        <p:nvSpPr>
          <p:cNvPr id="3" name="Subtitle 2">
            <a:extLst>
              <a:ext uri="{FF2B5EF4-FFF2-40B4-BE49-F238E27FC236}">
                <a16:creationId xmlns:a16="http://schemas.microsoft.com/office/drawing/2014/main" id="{43024C95-1F2C-FB4F-83F8-71DBC21331B9}"/>
              </a:ext>
            </a:extLst>
          </p:cNvPr>
          <p:cNvSpPr>
            <a:spLocks noGrp="1"/>
          </p:cNvSpPr>
          <p:nvPr>
            <p:ph type="subTitle" idx="1"/>
          </p:nvPr>
        </p:nvSpPr>
        <p:spPr>
          <a:xfrm>
            <a:off x="1789043" y="2248930"/>
            <a:ext cx="7484960" cy="3336323"/>
          </a:xfrm>
        </p:spPr>
        <p:txBody>
          <a:bodyPr>
            <a:normAutofit/>
          </a:bodyPr>
          <a:lstStyle/>
          <a:p>
            <a:pPr algn="just"/>
            <a:r>
              <a:rPr lang="en-NL" sz="1500" dirty="0">
                <a:solidFill>
                  <a:schemeClr val="tx1"/>
                </a:solidFill>
                <a:latin typeface="Bookman Old Style" panose="02050604050505020204" pitchFamily="18" charset="0"/>
              </a:rPr>
              <a:t>A few months ago, we invited you to the Uganda Netherlands Business Convention (UNBC) at the Novotel Hotel in Amsterdam. In view of the developments surrounding the current COVID-19 and the global social distancing measures imposed, the covention as formerly planned in Amsterdam cannot take place, Fortunately through this, we would like to inform you about an equivalent virtual (digital) version of the convention.</a:t>
            </a:r>
          </a:p>
          <a:p>
            <a:pPr algn="just"/>
            <a:r>
              <a:rPr lang="en-NL" sz="1500" dirty="0">
                <a:solidFill>
                  <a:schemeClr val="tx1"/>
                </a:solidFill>
                <a:latin typeface="Bookman Old Style" panose="02050604050505020204" pitchFamily="18" charset="0"/>
              </a:rPr>
              <a:t>Despite all the tough but necessary restrictions around the world, we remain resolve in our efforts to promote business, partnerships, investment and trade between Uganda and the Netherlands. With a virtual convention, we guarantee safety and risk-free interactions for all our esteemed participants.</a:t>
            </a:r>
          </a:p>
          <a:p>
            <a:pPr algn="just"/>
            <a:endParaRPr lang="en-NL" sz="1500" dirty="0">
              <a:solidFill>
                <a:schemeClr val="tx1"/>
              </a:solidFill>
              <a:latin typeface="Bookman Old Style" panose="02050604050505020204" pitchFamily="18" charset="0"/>
            </a:endParaRPr>
          </a:p>
          <a:p>
            <a:endParaRPr lang="en-NL" dirty="0"/>
          </a:p>
        </p:txBody>
      </p:sp>
      <p:sp>
        <p:nvSpPr>
          <p:cNvPr id="8" name="Title 1">
            <a:extLst>
              <a:ext uri="{FF2B5EF4-FFF2-40B4-BE49-F238E27FC236}">
                <a16:creationId xmlns:a16="http://schemas.microsoft.com/office/drawing/2014/main" id="{09DBB275-344C-4040-AC4C-B960ED934578}"/>
              </a:ext>
            </a:extLst>
          </p:cNvPr>
          <p:cNvSpPr txBox="1">
            <a:spLocks/>
          </p:cNvSpPr>
          <p:nvPr/>
        </p:nvSpPr>
        <p:spPr>
          <a:xfrm rot="16200000" flipV="1">
            <a:off x="-1143005" y="2957831"/>
            <a:ext cx="2743204" cy="1053549"/>
          </a:xfrm>
          <a:prstGeom prst="rect">
            <a:avLst/>
          </a:prstGeom>
          <a:effectLst>
            <a:outerShdw dist="50800" sx="1000" sy="1000" algn="ctr" rotWithShape="0">
              <a:srgbClr val="000000"/>
            </a:outerShdw>
            <a:reflection endPos="0" dir="5400000" sy="-100000" algn="bl" rotWithShape="0"/>
          </a:effectLst>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200" b="1" dirty="0">
                <a:solidFill>
                  <a:srgbClr val="EEABB8"/>
                </a:solidFill>
                <a:effectLst>
                  <a:glow>
                    <a:schemeClr val="accent1"/>
                  </a:glow>
                </a:effectLst>
                <a:latin typeface="Colonna MT" pitchFamily="82" charset="77"/>
              </a:rPr>
              <a:t>UNBC</a:t>
            </a:r>
            <a:r>
              <a:rPr lang="en-US" b="1" dirty="0"/>
              <a:t> </a:t>
            </a:r>
            <a:br>
              <a:rPr lang="en-NL" dirty="0"/>
            </a:br>
            <a:endParaRPr lang="en-NL" dirty="0"/>
          </a:p>
        </p:txBody>
      </p:sp>
      <p:pic>
        <p:nvPicPr>
          <p:cNvPr id="5" name="Picture 4" descr="A picture containing clock, drawing&#10;&#10;Description automatically generated">
            <a:extLst>
              <a:ext uri="{FF2B5EF4-FFF2-40B4-BE49-F238E27FC236}">
                <a16:creationId xmlns:a16="http://schemas.microsoft.com/office/drawing/2014/main" id="{D6D32B86-02DD-B148-AA6E-5C74D71BFA81}"/>
              </a:ext>
            </a:extLst>
          </p:cNvPr>
          <p:cNvPicPr>
            <a:picLocks/>
          </p:cNvPicPr>
          <p:nvPr/>
        </p:nvPicPr>
        <p:blipFill>
          <a:blip r:embed="rId2"/>
          <a:stretch>
            <a:fillRect/>
          </a:stretch>
        </p:blipFill>
        <p:spPr>
          <a:xfrm>
            <a:off x="670292" y="37264"/>
            <a:ext cx="1260000" cy="1260000"/>
          </a:xfrm>
          <a:prstGeom prst="rect">
            <a:avLst/>
          </a:prstGeom>
        </p:spPr>
      </p:pic>
    </p:spTree>
    <p:extLst>
      <p:ext uri="{BB962C8B-B14F-4D97-AF65-F5344CB8AC3E}">
        <p14:creationId xmlns:p14="http://schemas.microsoft.com/office/powerpoint/2010/main" val="58277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B164-A816-0A40-87E3-50784653AA53}"/>
              </a:ext>
            </a:extLst>
          </p:cNvPr>
          <p:cNvSpPr>
            <a:spLocks noGrp="1"/>
          </p:cNvSpPr>
          <p:nvPr>
            <p:ph type="ctrTitle"/>
          </p:nvPr>
        </p:nvSpPr>
        <p:spPr>
          <a:xfrm>
            <a:off x="3669957" y="667264"/>
            <a:ext cx="5604046" cy="1581665"/>
          </a:xfrm>
        </p:spPr>
        <p:txBody>
          <a:bodyPr/>
          <a:lstStyle/>
          <a:p>
            <a:r>
              <a:rPr lang="en-US" sz="7200" b="1" dirty="0">
                <a:latin typeface="Colonna MT" pitchFamily="82" charset="77"/>
              </a:rPr>
              <a:t>Introduction</a:t>
            </a:r>
            <a:r>
              <a:rPr lang="en-US" b="1" dirty="0">
                <a:latin typeface="Colonna MT" pitchFamily="82" charset="77"/>
              </a:rPr>
              <a:t>: </a:t>
            </a:r>
            <a:br>
              <a:rPr lang="en-NL" dirty="0"/>
            </a:br>
            <a:endParaRPr lang="en-NL" dirty="0"/>
          </a:p>
        </p:txBody>
      </p:sp>
      <p:sp>
        <p:nvSpPr>
          <p:cNvPr id="3" name="Subtitle 2">
            <a:extLst>
              <a:ext uri="{FF2B5EF4-FFF2-40B4-BE49-F238E27FC236}">
                <a16:creationId xmlns:a16="http://schemas.microsoft.com/office/drawing/2014/main" id="{43024C95-1F2C-FB4F-83F8-71DBC21331B9}"/>
              </a:ext>
            </a:extLst>
          </p:cNvPr>
          <p:cNvSpPr>
            <a:spLocks noGrp="1"/>
          </p:cNvSpPr>
          <p:nvPr>
            <p:ph type="subTitle" idx="1"/>
          </p:nvPr>
        </p:nvSpPr>
        <p:spPr>
          <a:xfrm>
            <a:off x="1789043" y="2248930"/>
            <a:ext cx="7484960" cy="3336323"/>
          </a:xfrm>
        </p:spPr>
        <p:txBody>
          <a:bodyPr>
            <a:normAutofit/>
          </a:bodyPr>
          <a:lstStyle/>
          <a:p>
            <a:pPr algn="just"/>
            <a:r>
              <a:rPr lang="en-NL" sz="1500" dirty="0">
                <a:solidFill>
                  <a:schemeClr val="tx1"/>
                </a:solidFill>
                <a:latin typeface="Bookman Old Style" panose="02050604050505020204" pitchFamily="18" charset="0"/>
              </a:rPr>
              <a:t>The Uganda Netherlands Business Convention (UNBC) is a business and investment networking platform that holds annually in the Netherlands. </a:t>
            </a:r>
            <a:r>
              <a:rPr lang="en-GB" sz="1500" dirty="0">
                <a:solidFill>
                  <a:schemeClr val="tx1"/>
                </a:solidFill>
                <a:latin typeface="Bookman Old Style" panose="02050604050505020204" pitchFamily="18" charset="0"/>
              </a:rPr>
              <a:t>N</a:t>
            </a:r>
            <a:r>
              <a:rPr lang="en-NL" sz="1500" dirty="0">
                <a:solidFill>
                  <a:schemeClr val="tx1"/>
                </a:solidFill>
                <a:latin typeface="Bookman Old Style" panose="02050604050505020204" pitchFamily="18" charset="0"/>
              </a:rPr>
              <a:t>ow for 4 years, the UNBC has grown into a resourceful forum that facilitates synergy and fosters social &amp; economic bilateral capacity building between Uganda and the Netherlands. Building from last year’s edition, UNBC 2020 will continue its focus on capitalizing on the </a:t>
            </a:r>
            <a:r>
              <a:rPr lang="en-NL" sz="1500" i="1" dirty="0">
                <a:solidFill>
                  <a:srgbClr val="FF0000"/>
                </a:solidFill>
                <a:latin typeface="Bookman Old Style" panose="02050604050505020204" pitchFamily="18" charset="0"/>
              </a:rPr>
              <a:t>untapped growth and development opportunities in Uganda’s Health and Agricultural sectors</a:t>
            </a:r>
            <a:r>
              <a:rPr lang="en-NL" sz="1500" dirty="0">
                <a:solidFill>
                  <a:srgbClr val="FF0000"/>
                </a:solidFill>
                <a:latin typeface="Bookman Old Style" panose="02050604050505020204" pitchFamily="18" charset="0"/>
              </a:rPr>
              <a:t>.</a:t>
            </a:r>
          </a:p>
          <a:p>
            <a:pPr algn="just"/>
            <a:r>
              <a:rPr lang="en-NL" sz="1500" dirty="0">
                <a:solidFill>
                  <a:schemeClr val="tx1"/>
                </a:solidFill>
                <a:latin typeface="Bookman Old Style" panose="02050604050505020204" pitchFamily="18" charset="0"/>
              </a:rPr>
              <a:t>The Ugandan community in the Netherlands in partnership with the Uganda Embassy in Brussels, invite</a:t>
            </a:r>
            <a:r>
              <a:rPr lang="en-US" sz="1500" dirty="0">
                <a:solidFill>
                  <a:schemeClr val="tx1"/>
                </a:solidFill>
                <a:latin typeface="Bookman Old Style" panose="02050604050505020204" pitchFamily="18" charset="0"/>
              </a:rPr>
              <a:t> the</a:t>
            </a:r>
            <a:r>
              <a:rPr lang="en-NL" sz="1500" dirty="0">
                <a:solidFill>
                  <a:schemeClr val="tx1"/>
                </a:solidFill>
                <a:latin typeface="Bookman Old Style" panose="02050604050505020204" pitchFamily="18" charset="0"/>
              </a:rPr>
              <a:t> international business community to the first ever hybrid Convention</a:t>
            </a:r>
            <a:r>
              <a:rPr lang="en-US" sz="1500" dirty="0">
                <a:solidFill>
                  <a:schemeClr val="tx1"/>
                </a:solidFill>
                <a:latin typeface="Bookman Old Style" panose="02050604050505020204" pitchFamily="18" charset="0"/>
              </a:rPr>
              <a:t> that will be broadcast live on NBS Television in Uganda and RTZ in Netherlands on </a:t>
            </a:r>
            <a:r>
              <a:rPr lang="en-US" sz="1500" b="1" dirty="0">
                <a:solidFill>
                  <a:schemeClr val="tx1"/>
                </a:solidFill>
                <a:latin typeface="Bookman Old Style" panose="02050604050505020204" pitchFamily="18" charset="0"/>
              </a:rPr>
              <a:t>Friday 21</a:t>
            </a:r>
            <a:r>
              <a:rPr lang="en-US" sz="1500" b="1" baseline="30000" dirty="0">
                <a:solidFill>
                  <a:schemeClr val="tx1"/>
                </a:solidFill>
                <a:latin typeface="Bookman Old Style" panose="02050604050505020204" pitchFamily="18" charset="0"/>
              </a:rPr>
              <a:t>st</a:t>
            </a:r>
            <a:r>
              <a:rPr lang="en-US" sz="1500" b="1" dirty="0">
                <a:solidFill>
                  <a:schemeClr val="tx1"/>
                </a:solidFill>
                <a:latin typeface="Bookman Old Style" panose="02050604050505020204" pitchFamily="18" charset="0"/>
              </a:rPr>
              <a:t> 2020 </a:t>
            </a:r>
            <a:r>
              <a:rPr lang="en-US" sz="1500" dirty="0">
                <a:solidFill>
                  <a:schemeClr val="tx1"/>
                </a:solidFill>
                <a:latin typeface="Bookman Old Style" panose="02050604050505020204" pitchFamily="18" charset="0"/>
              </a:rPr>
              <a:t>at </a:t>
            </a:r>
            <a:r>
              <a:rPr lang="en-US" sz="1500" b="1" dirty="0">
                <a:solidFill>
                  <a:schemeClr val="tx1"/>
                </a:solidFill>
                <a:latin typeface="Bookman Old Style" panose="02050604050505020204" pitchFamily="18" charset="0"/>
              </a:rPr>
              <a:t>13:00 EAT </a:t>
            </a:r>
            <a:r>
              <a:rPr lang="en-US" sz="1500" dirty="0">
                <a:solidFill>
                  <a:schemeClr val="tx1"/>
                </a:solidFill>
                <a:latin typeface="Bookman Old Style" panose="02050604050505020204" pitchFamily="18" charset="0"/>
              </a:rPr>
              <a:t>(12:00 CET)</a:t>
            </a:r>
            <a:r>
              <a:rPr lang="en-NL" sz="1500" dirty="0">
                <a:solidFill>
                  <a:schemeClr val="tx1"/>
                </a:solidFill>
                <a:latin typeface="Bookman Old Style" panose="02050604050505020204" pitchFamily="18" charset="0"/>
              </a:rPr>
              <a:t>. </a:t>
            </a:r>
          </a:p>
          <a:p>
            <a:pPr algn="just"/>
            <a:r>
              <a:rPr lang="en-US" sz="1500" dirty="0">
                <a:latin typeface="Bookman Old Style" panose="02050604050505020204" pitchFamily="18" charset="0"/>
              </a:rPr>
              <a:t> </a:t>
            </a:r>
            <a:endParaRPr lang="en-NL" sz="1500" dirty="0">
              <a:latin typeface="Bookman Old Style" panose="02050604050505020204" pitchFamily="18" charset="0"/>
            </a:endParaRPr>
          </a:p>
          <a:p>
            <a:endParaRPr lang="en-NL" dirty="0"/>
          </a:p>
        </p:txBody>
      </p:sp>
      <p:sp>
        <p:nvSpPr>
          <p:cNvPr id="8" name="Title 1">
            <a:extLst>
              <a:ext uri="{FF2B5EF4-FFF2-40B4-BE49-F238E27FC236}">
                <a16:creationId xmlns:a16="http://schemas.microsoft.com/office/drawing/2014/main" id="{09DBB275-344C-4040-AC4C-B960ED934578}"/>
              </a:ext>
            </a:extLst>
          </p:cNvPr>
          <p:cNvSpPr txBox="1">
            <a:spLocks/>
          </p:cNvSpPr>
          <p:nvPr/>
        </p:nvSpPr>
        <p:spPr>
          <a:xfrm rot="16200000" flipV="1">
            <a:off x="-834084" y="2452817"/>
            <a:ext cx="2755560" cy="1977082"/>
          </a:xfrm>
          <a:prstGeom prst="rect">
            <a:avLst/>
          </a:prstGeom>
          <a:effectLst>
            <a:outerShdw dist="50800" sx="1000" sy="1000" algn="ctr" rotWithShape="0">
              <a:srgbClr val="000000"/>
            </a:outerShdw>
            <a:reflection endPos="0" dir="5400000" sy="-100000" algn="bl" rotWithShape="0"/>
          </a:effectLst>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200" b="1" dirty="0">
                <a:solidFill>
                  <a:srgbClr val="EEABB8"/>
                </a:solidFill>
                <a:effectLst>
                  <a:glow>
                    <a:schemeClr val="accent1"/>
                  </a:glow>
                </a:effectLst>
                <a:latin typeface="Colonna MT" pitchFamily="82" charset="77"/>
              </a:rPr>
              <a:t>UNBC</a:t>
            </a:r>
            <a:r>
              <a:rPr lang="en-US" b="1" dirty="0"/>
              <a:t> </a:t>
            </a:r>
            <a:br>
              <a:rPr lang="en-NL" dirty="0"/>
            </a:br>
            <a:endParaRPr lang="en-NL" dirty="0"/>
          </a:p>
        </p:txBody>
      </p:sp>
      <p:pic>
        <p:nvPicPr>
          <p:cNvPr id="10" name="Picture 9" descr="A picture containing clock, drawing&#10;&#10;Description automatically generated">
            <a:extLst>
              <a:ext uri="{FF2B5EF4-FFF2-40B4-BE49-F238E27FC236}">
                <a16:creationId xmlns:a16="http://schemas.microsoft.com/office/drawing/2014/main" id="{4F3847E7-5D6B-6F48-87F7-28B7C3AB89DB}"/>
              </a:ext>
            </a:extLst>
          </p:cNvPr>
          <p:cNvPicPr>
            <a:picLocks/>
          </p:cNvPicPr>
          <p:nvPr/>
        </p:nvPicPr>
        <p:blipFill>
          <a:blip r:embed="rId2"/>
          <a:stretch>
            <a:fillRect/>
          </a:stretch>
        </p:blipFill>
        <p:spPr>
          <a:xfrm>
            <a:off x="670292" y="37264"/>
            <a:ext cx="1260000" cy="1260000"/>
          </a:xfrm>
          <a:prstGeom prst="rect">
            <a:avLst/>
          </a:prstGeom>
        </p:spPr>
      </p:pic>
    </p:spTree>
    <p:extLst>
      <p:ext uri="{BB962C8B-B14F-4D97-AF65-F5344CB8AC3E}">
        <p14:creationId xmlns:p14="http://schemas.microsoft.com/office/powerpoint/2010/main" val="3128378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B164-A816-0A40-87E3-50784653AA53}"/>
              </a:ext>
            </a:extLst>
          </p:cNvPr>
          <p:cNvSpPr>
            <a:spLocks noGrp="1"/>
          </p:cNvSpPr>
          <p:nvPr>
            <p:ph type="ctrTitle"/>
          </p:nvPr>
        </p:nvSpPr>
        <p:spPr>
          <a:xfrm>
            <a:off x="3669957" y="667264"/>
            <a:ext cx="5604046" cy="1581665"/>
          </a:xfrm>
        </p:spPr>
        <p:txBody>
          <a:bodyPr/>
          <a:lstStyle/>
          <a:p>
            <a:r>
              <a:rPr lang="en-US" sz="7200" b="1">
                <a:latin typeface="Colonna MT" pitchFamily="82" charset="77"/>
              </a:rPr>
              <a:t>Convention</a:t>
            </a:r>
            <a:r>
              <a:rPr lang="en-US" b="1">
                <a:latin typeface="Colonna MT" pitchFamily="82" charset="77"/>
              </a:rPr>
              <a:t>: </a:t>
            </a:r>
            <a:br>
              <a:rPr lang="en-NL"/>
            </a:br>
            <a:endParaRPr lang="en-NL" dirty="0"/>
          </a:p>
        </p:txBody>
      </p:sp>
      <p:sp>
        <p:nvSpPr>
          <p:cNvPr id="3" name="Subtitle 2">
            <a:extLst>
              <a:ext uri="{FF2B5EF4-FFF2-40B4-BE49-F238E27FC236}">
                <a16:creationId xmlns:a16="http://schemas.microsoft.com/office/drawing/2014/main" id="{43024C95-1F2C-FB4F-83F8-71DBC21331B9}"/>
              </a:ext>
            </a:extLst>
          </p:cNvPr>
          <p:cNvSpPr>
            <a:spLocks noGrp="1"/>
          </p:cNvSpPr>
          <p:nvPr>
            <p:ph type="subTitle" idx="1"/>
          </p:nvPr>
        </p:nvSpPr>
        <p:spPr>
          <a:xfrm>
            <a:off x="1789043" y="1490870"/>
            <a:ext cx="7484960" cy="4094384"/>
          </a:xfrm>
        </p:spPr>
        <p:txBody>
          <a:bodyPr>
            <a:normAutofit fontScale="92500" lnSpcReduction="10000"/>
          </a:bodyPr>
          <a:lstStyle/>
          <a:p>
            <a:pPr algn="just"/>
            <a:r>
              <a:rPr lang="en-NL" b="1" dirty="0">
                <a:solidFill>
                  <a:schemeClr val="tx1"/>
                </a:solidFill>
                <a:latin typeface="Bookman Old Style" panose="02050604050505020204" pitchFamily="18" charset="0"/>
              </a:rPr>
              <a:t>Field trips</a:t>
            </a:r>
          </a:p>
          <a:p>
            <a:pPr algn="just"/>
            <a:r>
              <a:rPr lang="en-NL" sz="1500" dirty="0">
                <a:solidFill>
                  <a:schemeClr val="tx1"/>
                </a:solidFill>
                <a:latin typeface="Bookman Old Style" panose="02050604050505020204" pitchFamily="18" charset="0"/>
              </a:rPr>
              <a:t>UNBC 2020 will still make sense of the usual practical trips to agricultural and health establishments here in the Netherlands. For this year, these trips will be compressed into equivalent video clips that will stream during the panel discussions to give the greater audience chance for exposure and a rounded understanding of the program.</a:t>
            </a:r>
          </a:p>
          <a:p>
            <a:pPr algn="just"/>
            <a:r>
              <a:rPr lang="en-NL" dirty="0">
                <a:solidFill>
                  <a:schemeClr val="tx1"/>
                </a:solidFill>
                <a:latin typeface="Bookman Old Style" panose="02050604050505020204" pitchFamily="18" charset="0"/>
              </a:rPr>
              <a:t> </a:t>
            </a:r>
          </a:p>
          <a:p>
            <a:pPr algn="just"/>
            <a:r>
              <a:rPr lang="en-NL" b="1" dirty="0">
                <a:solidFill>
                  <a:schemeClr val="tx1"/>
                </a:solidFill>
                <a:latin typeface="Bookman Old Style" panose="02050604050505020204" pitchFamily="18" charset="0"/>
              </a:rPr>
              <a:t>The conference</a:t>
            </a:r>
          </a:p>
          <a:p>
            <a:pPr algn="just"/>
            <a:r>
              <a:rPr lang="en-NL" sz="1500" dirty="0">
                <a:solidFill>
                  <a:schemeClr val="tx1"/>
                </a:solidFill>
                <a:latin typeface="Bookman Old Style" panose="02050604050505020204" pitchFamily="18" charset="0"/>
              </a:rPr>
              <a:t>This will be 120 minutes of live panel sessions TV broadcast followed by 60 minutes of ZOOM virtual business matchmaking and networking.  In 180 minutes, the Dutch and Ugandan corporates will share a stage to discuss business ideas between the two nations. In 7 segments, convention panelists will present from the 2 focal bases simulteneously switch between Studio Westhaven in Amsterdam and NBS TV in Kampala (the two command centres). The convention will attract millions of viewers between the 2 countries and participants will be free to contribute, interact and network throughout the entire broadcast.</a:t>
            </a:r>
            <a:endParaRPr lang="en-NL" sz="1500" dirty="0">
              <a:solidFill>
                <a:schemeClr val="tx1"/>
              </a:solidFill>
            </a:endParaRPr>
          </a:p>
          <a:p>
            <a:endParaRPr lang="en-NL" dirty="0"/>
          </a:p>
        </p:txBody>
      </p:sp>
      <p:sp>
        <p:nvSpPr>
          <p:cNvPr id="8" name="Title 1">
            <a:extLst>
              <a:ext uri="{FF2B5EF4-FFF2-40B4-BE49-F238E27FC236}">
                <a16:creationId xmlns:a16="http://schemas.microsoft.com/office/drawing/2014/main" id="{09DBB275-344C-4040-AC4C-B960ED934578}"/>
              </a:ext>
            </a:extLst>
          </p:cNvPr>
          <p:cNvSpPr txBox="1">
            <a:spLocks/>
          </p:cNvSpPr>
          <p:nvPr/>
        </p:nvSpPr>
        <p:spPr>
          <a:xfrm rot="16200000" flipV="1">
            <a:off x="-1903675" y="2187682"/>
            <a:ext cx="4094384" cy="1053549"/>
          </a:xfrm>
          <a:prstGeom prst="rect">
            <a:avLst/>
          </a:prstGeom>
          <a:effectLst>
            <a:outerShdw dist="50800" sx="1000" sy="1000" algn="ctr" rotWithShape="0">
              <a:srgbClr val="000000"/>
            </a:outerShdw>
            <a:reflection endPos="0" dir="5400000" sy="-100000" algn="bl" rotWithShape="0"/>
          </a:effectLst>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200" b="1">
                <a:solidFill>
                  <a:srgbClr val="EEABB8"/>
                </a:solidFill>
                <a:effectLst>
                  <a:glow>
                    <a:schemeClr val="accent1"/>
                  </a:glow>
                </a:effectLst>
                <a:latin typeface="Colonna MT" pitchFamily="82" charset="77"/>
              </a:rPr>
              <a:t>UNBC</a:t>
            </a:r>
            <a:r>
              <a:rPr lang="en-US" b="1"/>
              <a:t> </a:t>
            </a:r>
            <a:br>
              <a:rPr lang="en-NL"/>
            </a:br>
            <a:endParaRPr lang="en-NL" dirty="0"/>
          </a:p>
        </p:txBody>
      </p:sp>
      <p:pic>
        <p:nvPicPr>
          <p:cNvPr id="5" name="Picture 4" descr="A picture containing clock, drawing&#10;&#10;Description automatically generated">
            <a:extLst>
              <a:ext uri="{FF2B5EF4-FFF2-40B4-BE49-F238E27FC236}">
                <a16:creationId xmlns:a16="http://schemas.microsoft.com/office/drawing/2014/main" id="{A57EC7C1-D494-8B4E-900F-D5CAF8C35D97}"/>
              </a:ext>
            </a:extLst>
          </p:cNvPr>
          <p:cNvPicPr>
            <a:picLocks/>
          </p:cNvPicPr>
          <p:nvPr/>
        </p:nvPicPr>
        <p:blipFill>
          <a:blip r:embed="rId2"/>
          <a:stretch>
            <a:fillRect/>
          </a:stretch>
        </p:blipFill>
        <p:spPr>
          <a:xfrm>
            <a:off x="670292" y="37264"/>
            <a:ext cx="1260000" cy="1260000"/>
          </a:xfrm>
          <a:prstGeom prst="rect">
            <a:avLst/>
          </a:prstGeom>
        </p:spPr>
      </p:pic>
    </p:spTree>
    <p:extLst>
      <p:ext uri="{BB962C8B-B14F-4D97-AF65-F5344CB8AC3E}">
        <p14:creationId xmlns:p14="http://schemas.microsoft.com/office/powerpoint/2010/main" val="229953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B164-A816-0A40-87E3-50784653AA53}"/>
              </a:ext>
            </a:extLst>
          </p:cNvPr>
          <p:cNvSpPr>
            <a:spLocks noGrp="1"/>
          </p:cNvSpPr>
          <p:nvPr>
            <p:ph type="ctrTitle"/>
          </p:nvPr>
        </p:nvSpPr>
        <p:spPr>
          <a:xfrm>
            <a:off x="2730843" y="667264"/>
            <a:ext cx="6543160" cy="1581665"/>
          </a:xfrm>
        </p:spPr>
        <p:txBody>
          <a:bodyPr/>
          <a:lstStyle/>
          <a:p>
            <a:r>
              <a:rPr lang="en-US" sz="7200" b="1">
                <a:latin typeface="Colonna MT" pitchFamily="82" charset="77"/>
              </a:rPr>
              <a:t>What to expect</a:t>
            </a:r>
            <a:r>
              <a:rPr lang="en-US" b="1">
                <a:latin typeface="Colonna MT" pitchFamily="82" charset="77"/>
              </a:rPr>
              <a:t>: </a:t>
            </a:r>
            <a:br>
              <a:rPr lang="en-NL" dirty="0"/>
            </a:br>
            <a:endParaRPr lang="en-NL" dirty="0"/>
          </a:p>
        </p:txBody>
      </p:sp>
      <p:sp>
        <p:nvSpPr>
          <p:cNvPr id="3" name="Subtitle 2">
            <a:extLst>
              <a:ext uri="{FF2B5EF4-FFF2-40B4-BE49-F238E27FC236}">
                <a16:creationId xmlns:a16="http://schemas.microsoft.com/office/drawing/2014/main" id="{43024C95-1F2C-FB4F-83F8-71DBC21331B9}"/>
              </a:ext>
            </a:extLst>
          </p:cNvPr>
          <p:cNvSpPr>
            <a:spLocks noGrp="1"/>
          </p:cNvSpPr>
          <p:nvPr>
            <p:ph type="subTitle" idx="1"/>
          </p:nvPr>
        </p:nvSpPr>
        <p:spPr>
          <a:xfrm>
            <a:off x="1789043" y="1594022"/>
            <a:ext cx="7484960" cy="3991231"/>
          </a:xfrm>
        </p:spPr>
        <p:txBody>
          <a:bodyPr>
            <a:normAutofit/>
          </a:bodyPr>
          <a:lstStyle/>
          <a:p>
            <a:pPr algn="just"/>
            <a:r>
              <a:rPr lang="en-NL" altLang="en-NL" sz="1500" b="1" dirty="0">
                <a:solidFill>
                  <a:srgbClr val="222222"/>
                </a:solidFill>
                <a:latin typeface="Bookman Old Style" panose="02050604050505020204" pitchFamily="18" charset="0"/>
                <a:ea typeface="Times New Roman" panose="02020603050405020304" pitchFamily="18" charset="0"/>
              </a:rPr>
              <a:t>Benefits</a:t>
            </a:r>
          </a:p>
          <a:p>
            <a:pPr marL="342900" indent="-342900" algn="just">
              <a:buFont typeface="+mj-lt"/>
              <a:buAutoNum type="arabicPeriod"/>
            </a:pPr>
            <a:r>
              <a:rPr lang="en-NL" altLang="en-NL" sz="1500" dirty="0">
                <a:solidFill>
                  <a:srgbClr val="222222"/>
                </a:solidFill>
                <a:latin typeface="Bookman Old Style" panose="02050604050505020204" pitchFamily="18" charset="0"/>
                <a:ea typeface="Times New Roman" panose="02020603050405020304" pitchFamily="18" charset="0"/>
              </a:rPr>
              <a:t>Millions of viewers in the Netherlands and Uganda. </a:t>
            </a:r>
          </a:p>
          <a:p>
            <a:pPr marL="342900" indent="-342900" algn="just">
              <a:buFont typeface="+mj-lt"/>
              <a:buAutoNum type="arabicPeriod"/>
            </a:pPr>
            <a:r>
              <a:rPr lang="en-NL" altLang="en-NL" sz="1500" dirty="0">
                <a:solidFill>
                  <a:srgbClr val="222222"/>
                </a:solidFill>
                <a:latin typeface="Bookman Old Style" panose="02050604050505020204" pitchFamily="18" charset="0"/>
                <a:ea typeface="Times New Roman" panose="02020603050405020304" pitchFamily="18" charset="0"/>
              </a:rPr>
              <a:t>Cost free attendance and participation for all. </a:t>
            </a:r>
          </a:p>
          <a:p>
            <a:pPr marL="342900" indent="-342900" algn="just">
              <a:buFont typeface="+mj-lt"/>
              <a:buAutoNum type="arabicPeriod"/>
            </a:pPr>
            <a:r>
              <a:rPr lang="en-NL" altLang="en-NL" sz="1500" dirty="0">
                <a:solidFill>
                  <a:srgbClr val="222222"/>
                </a:solidFill>
                <a:latin typeface="Bookman Old Style" panose="02050604050505020204" pitchFamily="18" charset="0"/>
                <a:ea typeface="Times New Roman" panose="02020603050405020304" pitchFamily="18" charset="0"/>
              </a:rPr>
              <a:t>The conference gives much for less, all-inclusive package in three hours.</a:t>
            </a:r>
          </a:p>
          <a:p>
            <a:pPr marL="342900" indent="-342900" algn="just">
              <a:buFont typeface="+mj-lt"/>
              <a:buAutoNum type="arabicPeriod"/>
            </a:pPr>
            <a:r>
              <a:rPr lang="en-NL" altLang="en-NL" sz="1500" dirty="0">
                <a:solidFill>
                  <a:srgbClr val="222222"/>
                </a:solidFill>
                <a:latin typeface="Bookman Old Style" panose="02050604050505020204" pitchFamily="18" charset="0"/>
                <a:ea typeface="Times New Roman" panose="02020603050405020304" pitchFamily="18" charset="0"/>
              </a:rPr>
              <a:t>A COVID-19 proof conference.</a:t>
            </a:r>
          </a:p>
          <a:p>
            <a:pPr marL="342900" indent="-342900" algn="just">
              <a:buFont typeface="+mj-lt"/>
              <a:buAutoNum type="arabicPeriod"/>
            </a:pPr>
            <a:r>
              <a:rPr lang="en-NL" altLang="en-NL" sz="1500" dirty="0">
                <a:solidFill>
                  <a:srgbClr val="222222"/>
                </a:solidFill>
                <a:latin typeface="Bookman Old Style" panose="02050604050505020204" pitchFamily="18" charset="0"/>
                <a:ea typeface="Times New Roman" panose="02020603050405020304" pitchFamily="18" charset="0"/>
              </a:rPr>
              <a:t>Instant digital networking and interaction.</a:t>
            </a:r>
          </a:p>
          <a:p>
            <a:pPr marL="342900" indent="-342900" algn="just">
              <a:buFont typeface="+mj-lt"/>
              <a:buAutoNum type="arabicPeriod"/>
            </a:pPr>
            <a:r>
              <a:rPr lang="en-NL" altLang="en-NL" sz="1500" dirty="0">
                <a:solidFill>
                  <a:srgbClr val="222222"/>
                </a:solidFill>
                <a:latin typeface="Bookman Old Style" panose="02050604050505020204" pitchFamily="18" charset="0"/>
                <a:ea typeface="Times New Roman" panose="02020603050405020304" pitchFamily="18" charset="0"/>
              </a:rPr>
              <a:t>Remote attendance and participation from your home or workplace</a:t>
            </a:r>
            <a:endParaRPr lang="en-NL" sz="1500" dirty="0">
              <a:latin typeface="Bookman Old Style" panose="02050604050505020204" pitchFamily="18" charset="0"/>
            </a:endParaRPr>
          </a:p>
          <a:p>
            <a:pPr algn="l"/>
            <a:r>
              <a:rPr lang="en-NL" altLang="en-NL" sz="1500" b="1" dirty="0">
                <a:solidFill>
                  <a:srgbClr val="222222"/>
                </a:solidFill>
                <a:latin typeface="Bookman Old Style" panose="02050604050505020204" pitchFamily="18" charset="0"/>
                <a:ea typeface="Times New Roman" panose="02020603050405020304" pitchFamily="18" charset="0"/>
              </a:rPr>
              <a:t>Cons </a:t>
            </a:r>
            <a:r>
              <a:rPr lang="en-NL" altLang="en-NL" sz="1500" dirty="0">
                <a:solidFill>
                  <a:srgbClr val="222222"/>
                </a:solidFill>
                <a:latin typeface="Bookman Old Style" panose="02050604050505020204" pitchFamily="18" charset="0"/>
                <a:ea typeface="Times New Roman" panose="02020603050405020304" pitchFamily="18" charset="0"/>
              </a:rPr>
              <a:t>  </a:t>
            </a:r>
          </a:p>
          <a:p>
            <a:pPr marL="342900" indent="-342900" algn="l">
              <a:buFont typeface="+mj-lt"/>
              <a:buAutoNum type="arabicPeriod"/>
            </a:pPr>
            <a:r>
              <a:rPr lang="en-NL" altLang="en-NL" sz="1500" dirty="0">
                <a:solidFill>
                  <a:srgbClr val="222222"/>
                </a:solidFill>
                <a:latin typeface="Bookman Old Style" panose="02050604050505020204" pitchFamily="18" charset="0"/>
                <a:ea typeface="Times New Roman" panose="02020603050405020304" pitchFamily="18" charset="0"/>
              </a:rPr>
              <a:t>No or limited physical contact. </a:t>
            </a:r>
            <a:endParaRPr lang="en-NL" sz="1600" dirty="0"/>
          </a:p>
          <a:p>
            <a:endParaRPr lang="en-NL" dirty="0"/>
          </a:p>
        </p:txBody>
      </p:sp>
      <p:sp>
        <p:nvSpPr>
          <p:cNvPr id="8" name="Title 1">
            <a:extLst>
              <a:ext uri="{FF2B5EF4-FFF2-40B4-BE49-F238E27FC236}">
                <a16:creationId xmlns:a16="http://schemas.microsoft.com/office/drawing/2014/main" id="{09DBB275-344C-4040-AC4C-B960ED934578}"/>
              </a:ext>
            </a:extLst>
          </p:cNvPr>
          <p:cNvSpPr txBox="1">
            <a:spLocks/>
          </p:cNvSpPr>
          <p:nvPr/>
        </p:nvSpPr>
        <p:spPr>
          <a:xfrm rot="16200000" flipV="1">
            <a:off x="-2011066" y="1941489"/>
            <a:ext cx="4479327" cy="1053549"/>
          </a:xfrm>
          <a:prstGeom prst="rect">
            <a:avLst/>
          </a:prstGeom>
          <a:effectLst>
            <a:outerShdw dist="50800" sx="1000" sy="1000" algn="ctr" rotWithShape="0">
              <a:srgbClr val="000000"/>
            </a:outerShdw>
            <a:reflection endPos="0" dir="5400000" sy="-100000" algn="bl" rotWithShape="0"/>
          </a:effectLst>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200" b="1">
                <a:solidFill>
                  <a:srgbClr val="EEABB8"/>
                </a:solidFill>
                <a:effectLst>
                  <a:glow>
                    <a:schemeClr val="accent1"/>
                  </a:glow>
                </a:effectLst>
                <a:latin typeface="Colonna MT" pitchFamily="82" charset="77"/>
              </a:rPr>
              <a:t>UNBC</a:t>
            </a:r>
            <a:r>
              <a:rPr lang="en-US" b="1"/>
              <a:t> </a:t>
            </a:r>
            <a:br>
              <a:rPr lang="en-NL"/>
            </a:br>
            <a:endParaRPr lang="en-NL" dirty="0"/>
          </a:p>
        </p:txBody>
      </p:sp>
      <p:pic>
        <p:nvPicPr>
          <p:cNvPr id="16" name="Picture 15" descr="A picture containing clock, drawing&#10;&#10;Description automatically generated">
            <a:extLst>
              <a:ext uri="{FF2B5EF4-FFF2-40B4-BE49-F238E27FC236}">
                <a16:creationId xmlns:a16="http://schemas.microsoft.com/office/drawing/2014/main" id="{4462538F-D7B5-1F4A-B2CC-620B7F470C93}"/>
              </a:ext>
            </a:extLst>
          </p:cNvPr>
          <p:cNvPicPr>
            <a:picLocks/>
          </p:cNvPicPr>
          <p:nvPr/>
        </p:nvPicPr>
        <p:blipFill>
          <a:blip r:embed="rId2"/>
          <a:stretch>
            <a:fillRect/>
          </a:stretch>
        </p:blipFill>
        <p:spPr>
          <a:xfrm>
            <a:off x="670292" y="37264"/>
            <a:ext cx="1260000" cy="1260000"/>
          </a:xfrm>
          <a:prstGeom prst="rect">
            <a:avLst/>
          </a:prstGeom>
        </p:spPr>
      </p:pic>
    </p:spTree>
    <p:extLst>
      <p:ext uri="{BB962C8B-B14F-4D97-AF65-F5344CB8AC3E}">
        <p14:creationId xmlns:p14="http://schemas.microsoft.com/office/powerpoint/2010/main" val="729020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B164-A816-0A40-87E3-50784653AA53}"/>
              </a:ext>
            </a:extLst>
          </p:cNvPr>
          <p:cNvSpPr>
            <a:spLocks noGrp="1"/>
          </p:cNvSpPr>
          <p:nvPr>
            <p:ph type="ctrTitle"/>
          </p:nvPr>
        </p:nvSpPr>
        <p:spPr>
          <a:xfrm>
            <a:off x="3669957" y="667264"/>
            <a:ext cx="5604046" cy="1581665"/>
          </a:xfrm>
        </p:spPr>
        <p:txBody>
          <a:bodyPr/>
          <a:lstStyle/>
          <a:p>
            <a:r>
              <a:rPr lang="en-US" sz="7200" b="1">
                <a:latin typeface="Colonna MT" pitchFamily="82" charset="77"/>
              </a:rPr>
              <a:t>Participants</a:t>
            </a:r>
            <a:r>
              <a:rPr lang="en-US" b="1">
                <a:latin typeface="Colonna MT" pitchFamily="82" charset="77"/>
              </a:rPr>
              <a:t>: </a:t>
            </a:r>
            <a:br>
              <a:rPr lang="en-NL"/>
            </a:br>
            <a:endParaRPr lang="en-NL" dirty="0"/>
          </a:p>
        </p:txBody>
      </p:sp>
      <p:sp>
        <p:nvSpPr>
          <p:cNvPr id="8" name="Title 1">
            <a:extLst>
              <a:ext uri="{FF2B5EF4-FFF2-40B4-BE49-F238E27FC236}">
                <a16:creationId xmlns:a16="http://schemas.microsoft.com/office/drawing/2014/main" id="{09DBB275-344C-4040-AC4C-B960ED934578}"/>
              </a:ext>
            </a:extLst>
          </p:cNvPr>
          <p:cNvSpPr txBox="1">
            <a:spLocks/>
          </p:cNvSpPr>
          <p:nvPr/>
        </p:nvSpPr>
        <p:spPr>
          <a:xfrm rot="16200000" flipV="1">
            <a:off x="-2011066" y="1941489"/>
            <a:ext cx="4479327" cy="1053549"/>
          </a:xfrm>
          <a:prstGeom prst="rect">
            <a:avLst/>
          </a:prstGeom>
          <a:effectLst>
            <a:outerShdw dist="50800" sx="1000" sy="1000" algn="ctr" rotWithShape="0">
              <a:srgbClr val="000000"/>
            </a:outerShdw>
            <a:reflection endPos="0" dir="5400000" sy="-100000" algn="bl" rotWithShape="0"/>
          </a:effectLst>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200" b="1">
                <a:solidFill>
                  <a:srgbClr val="EEABB8"/>
                </a:solidFill>
                <a:effectLst>
                  <a:glow>
                    <a:schemeClr val="accent1"/>
                  </a:glow>
                </a:effectLst>
                <a:latin typeface="Colonna MT" pitchFamily="82" charset="77"/>
              </a:rPr>
              <a:t>UNBC</a:t>
            </a:r>
            <a:r>
              <a:rPr lang="en-US" b="1"/>
              <a:t> </a:t>
            </a:r>
            <a:br>
              <a:rPr lang="en-NL"/>
            </a:br>
            <a:endParaRPr lang="en-NL" dirty="0"/>
          </a:p>
        </p:txBody>
      </p:sp>
      <p:sp>
        <p:nvSpPr>
          <p:cNvPr id="5" name="Rectangle 2">
            <a:extLst>
              <a:ext uri="{FF2B5EF4-FFF2-40B4-BE49-F238E27FC236}">
                <a16:creationId xmlns:a16="http://schemas.microsoft.com/office/drawing/2014/main" id="{B9331DFF-A34B-4B49-87EB-5E57A43A9649}"/>
              </a:ext>
            </a:extLst>
          </p:cNvPr>
          <p:cNvSpPr>
            <a:spLocks noGrp="1" noChangeArrowheads="1"/>
          </p:cNvSpPr>
          <p:nvPr>
            <p:ph type="subTitle" idx="1"/>
          </p:nvPr>
        </p:nvSpPr>
        <p:spPr bwMode="auto">
          <a:xfrm>
            <a:off x="2613992" y="3513214"/>
            <a:ext cx="6660011"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algn="just" defTabSz="914400" eaLnBrk="0" fontAlgn="base" hangingPunct="0">
              <a:spcBef>
                <a:spcPct val="0"/>
              </a:spcBef>
              <a:spcAft>
                <a:spcPct val="0"/>
              </a:spcAft>
              <a:buClrTx/>
              <a:buSzTx/>
            </a:pPr>
            <a:endParaRPr lang="en-NL" altLang="en-NL" sz="1500" dirty="0">
              <a:solidFill>
                <a:srgbClr val="222222"/>
              </a:solidFill>
              <a:latin typeface="Bookman Old Style" panose="02050604050505020204" pitchFamily="18" charset="0"/>
            </a:endParaRPr>
          </a:p>
          <a:p>
            <a:pPr algn="just" defTabSz="914400" eaLnBrk="0" fontAlgn="base" hangingPunct="0">
              <a:spcBef>
                <a:spcPct val="0"/>
              </a:spcBef>
              <a:spcAft>
                <a:spcPct val="0"/>
              </a:spcAft>
              <a:buClrTx/>
              <a:buSzTx/>
            </a:pPr>
            <a:endParaRPr lang="en-NL" altLang="en-NL" sz="1500" dirty="0">
              <a:solidFill>
                <a:schemeClr val="tx1"/>
              </a:solidFill>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NL" altLang="en-NL" sz="1800" b="0" i="0" u="none" strike="noStrike" cap="none" normalizeH="0" baseline="0" dirty="0">
              <a:ln>
                <a:noFill/>
              </a:ln>
              <a:solidFill>
                <a:schemeClr val="tx1"/>
              </a:solidFill>
              <a:effectLst/>
              <a:latin typeface="Arial" panose="020B0604020202020204" pitchFamily="34" charset="0"/>
            </a:endParaRPr>
          </a:p>
        </p:txBody>
      </p:sp>
      <p:pic>
        <p:nvPicPr>
          <p:cNvPr id="7" name="Picture 6" descr="A picture containing clock, drawing&#10;&#10;Description automatically generated">
            <a:extLst>
              <a:ext uri="{FF2B5EF4-FFF2-40B4-BE49-F238E27FC236}">
                <a16:creationId xmlns:a16="http://schemas.microsoft.com/office/drawing/2014/main" id="{9777292D-2F58-F24B-9A06-166F2C898121}"/>
              </a:ext>
            </a:extLst>
          </p:cNvPr>
          <p:cNvPicPr>
            <a:picLocks/>
          </p:cNvPicPr>
          <p:nvPr/>
        </p:nvPicPr>
        <p:blipFill>
          <a:blip r:embed="rId2"/>
          <a:stretch>
            <a:fillRect/>
          </a:stretch>
        </p:blipFill>
        <p:spPr>
          <a:xfrm>
            <a:off x="670292" y="37264"/>
            <a:ext cx="1260000" cy="1260000"/>
          </a:xfrm>
          <a:prstGeom prst="rect">
            <a:avLst/>
          </a:prstGeom>
        </p:spPr>
      </p:pic>
      <p:graphicFrame>
        <p:nvGraphicFramePr>
          <p:cNvPr id="24" name="Content Placeholder 3">
            <a:extLst>
              <a:ext uri="{FF2B5EF4-FFF2-40B4-BE49-F238E27FC236}">
                <a16:creationId xmlns:a16="http://schemas.microsoft.com/office/drawing/2014/main" id="{71AAC2C2-A4D5-7F4D-9177-6BB71738C6B4}"/>
              </a:ext>
            </a:extLst>
          </p:cNvPr>
          <p:cNvGraphicFramePr>
            <a:graphicFrameLocks/>
          </p:cNvGraphicFramePr>
          <p:nvPr>
            <p:extLst>
              <p:ext uri="{D42A27DB-BD31-4B8C-83A1-F6EECF244321}">
                <p14:modId xmlns:p14="http://schemas.microsoft.com/office/powerpoint/2010/main" val="1192604771"/>
              </p:ext>
            </p:extLst>
          </p:nvPr>
        </p:nvGraphicFramePr>
        <p:xfrm>
          <a:off x="1930294" y="1297263"/>
          <a:ext cx="7343710" cy="4845254"/>
        </p:xfrm>
        <a:graphic>
          <a:graphicData uri="http://schemas.openxmlformats.org/drawingml/2006/table">
            <a:tbl>
              <a:tblPr firstRow="1" bandRow="1">
                <a:tableStyleId>{5C22544A-7EE6-4342-B048-85BDC9FD1C3A}</a:tableStyleId>
              </a:tblPr>
              <a:tblGrid>
                <a:gridCol w="3133999">
                  <a:extLst>
                    <a:ext uri="{9D8B030D-6E8A-4147-A177-3AD203B41FA5}">
                      <a16:colId xmlns:a16="http://schemas.microsoft.com/office/drawing/2014/main" val="2800830739"/>
                    </a:ext>
                  </a:extLst>
                </a:gridCol>
                <a:gridCol w="4209711">
                  <a:extLst>
                    <a:ext uri="{9D8B030D-6E8A-4147-A177-3AD203B41FA5}">
                      <a16:colId xmlns:a16="http://schemas.microsoft.com/office/drawing/2014/main" val="241314088"/>
                    </a:ext>
                  </a:extLst>
                </a:gridCol>
              </a:tblGrid>
              <a:tr h="391690">
                <a:tc>
                  <a:txBody>
                    <a:bodyPr/>
                    <a:lstStyle/>
                    <a:p>
                      <a:pPr algn="ctr"/>
                      <a:r>
                        <a:rPr lang="en-NL" sz="2000" b="1" i="0" dirty="0">
                          <a:latin typeface="Bookman Old Style" panose="02050604050505020204" pitchFamily="18" charset="0"/>
                        </a:rPr>
                        <a:t>UGANDA</a:t>
                      </a:r>
                    </a:p>
                  </a:txBody>
                  <a:tcPr/>
                </a:tc>
                <a:tc>
                  <a:txBody>
                    <a:bodyPr/>
                    <a:lstStyle/>
                    <a:p>
                      <a:pPr algn="ctr"/>
                      <a:r>
                        <a:rPr lang="en-NL" sz="2000" b="1" i="0" dirty="0">
                          <a:latin typeface="Bookman Old Style" panose="02050604050505020204" pitchFamily="18" charset="0"/>
                        </a:rPr>
                        <a:t>NETHERLANDS</a:t>
                      </a:r>
                    </a:p>
                  </a:txBody>
                  <a:tcPr/>
                </a:tc>
                <a:extLst>
                  <a:ext uri="{0D108BD9-81ED-4DB2-BD59-A6C34878D82A}">
                    <a16:rowId xmlns:a16="http://schemas.microsoft.com/office/drawing/2014/main" val="1971458906"/>
                  </a:ext>
                </a:extLst>
              </a:tr>
              <a:tr h="291661">
                <a:tc>
                  <a:txBody>
                    <a:bodyPr/>
                    <a:lstStyle/>
                    <a:p>
                      <a:r>
                        <a:rPr lang="en-NL" sz="1200" b="0" i="0" dirty="0">
                          <a:solidFill>
                            <a:schemeClr val="tx1"/>
                          </a:solidFill>
                          <a:latin typeface="Bookman Old Style" panose="02050604050505020204" pitchFamily="18" charset="0"/>
                        </a:rPr>
                        <a:t>Uganda Revenue Authority – URA</a:t>
                      </a:r>
                    </a:p>
                  </a:txBody>
                  <a:tcPr/>
                </a:tc>
                <a:tc>
                  <a:txBody>
                    <a:bodyPr/>
                    <a:lstStyle/>
                    <a:p>
                      <a:pPr marL="0" indent="0" algn="just" defTabSz="914400" eaLnBrk="0" fontAlgn="base" hangingPunct="0">
                        <a:spcBef>
                          <a:spcPct val="0"/>
                        </a:spcBef>
                        <a:spcAft>
                          <a:spcPct val="0"/>
                        </a:spcAft>
                        <a:buClrTx/>
                        <a:buSzTx/>
                        <a:buFont typeface="+mj-lt"/>
                        <a:buNone/>
                      </a:pPr>
                      <a:r>
                        <a:rPr lang="en-NL" altLang="en-NL" sz="1200" b="0" i="0" dirty="0">
                          <a:solidFill>
                            <a:schemeClr val="tx1"/>
                          </a:solidFill>
                          <a:latin typeface="Bookman Old Style" panose="02050604050505020204" pitchFamily="18" charset="0"/>
                        </a:rPr>
                        <a:t>Uganda House Netherlands</a:t>
                      </a:r>
                    </a:p>
                  </a:txBody>
                  <a:tcPr/>
                </a:tc>
                <a:extLst>
                  <a:ext uri="{0D108BD9-81ED-4DB2-BD59-A6C34878D82A}">
                    <a16:rowId xmlns:a16="http://schemas.microsoft.com/office/drawing/2014/main" val="1979747253"/>
                  </a:ext>
                </a:extLst>
              </a:tr>
              <a:tr h="291661">
                <a:tc>
                  <a:txBody>
                    <a:bodyPr/>
                    <a:lstStyle/>
                    <a:p>
                      <a:r>
                        <a:rPr lang="en-NL" sz="1200" b="0" i="0" dirty="0">
                          <a:solidFill>
                            <a:schemeClr val="tx1"/>
                          </a:solidFill>
                          <a:latin typeface="Bookman Old Style" panose="02050604050505020204" pitchFamily="18" charset="0"/>
                        </a:rPr>
                        <a:t>Uganda Investment Authority – UIA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L" altLang="en-NL" sz="1200" b="0" i="0" dirty="0">
                          <a:solidFill>
                            <a:schemeClr val="tx1"/>
                          </a:solidFill>
                          <a:latin typeface="Bookman Old Style" panose="02050604050505020204" pitchFamily="18" charset="0"/>
                          <a:ea typeface="Times New Roman" panose="02020603050405020304" pitchFamily="18" charset="0"/>
                        </a:rPr>
                        <a:t>Uganda Embassy – Brussels</a:t>
                      </a:r>
                    </a:p>
                  </a:txBody>
                  <a:tcPr/>
                </a:tc>
                <a:extLst>
                  <a:ext uri="{0D108BD9-81ED-4DB2-BD59-A6C34878D82A}">
                    <a16:rowId xmlns:a16="http://schemas.microsoft.com/office/drawing/2014/main" val="1912867606"/>
                  </a:ext>
                </a:extLst>
              </a:tr>
              <a:tr h="291661">
                <a:tc>
                  <a:txBody>
                    <a:bodyPr/>
                    <a:lstStyle/>
                    <a:p>
                      <a:r>
                        <a:rPr lang="en-NL" sz="1200" b="0" i="0" dirty="0">
                          <a:solidFill>
                            <a:schemeClr val="tx1"/>
                          </a:solidFill>
                          <a:latin typeface="Bookman Old Style" panose="02050604050505020204" pitchFamily="18" charset="0"/>
                        </a:rPr>
                        <a:t>Uganda Tourism Board – UTB</a:t>
                      </a:r>
                    </a:p>
                  </a:txBody>
                  <a:tcPr/>
                </a:tc>
                <a:tc>
                  <a:txBody>
                    <a:bodyPr/>
                    <a:lstStyle/>
                    <a:p>
                      <a:r>
                        <a:rPr lang="en-NL" sz="1200" b="0" i="0" dirty="0">
                          <a:solidFill>
                            <a:schemeClr val="tx1"/>
                          </a:solidFill>
                          <a:latin typeface="Bookman Old Style" panose="02050604050505020204" pitchFamily="18" charset="0"/>
                        </a:rPr>
                        <a:t>Africa Unlimited – AU</a:t>
                      </a:r>
                    </a:p>
                  </a:txBody>
                  <a:tcPr/>
                </a:tc>
                <a:extLst>
                  <a:ext uri="{0D108BD9-81ED-4DB2-BD59-A6C34878D82A}">
                    <a16:rowId xmlns:a16="http://schemas.microsoft.com/office/drawing/2014/main" val="2299945127"/>
                  </a:ext>
                </a:extLst>
              </a:tr>
              <a:tr h="291661">
                <a:tc>
                  <a:txBody>
                    <a:bodyPr/>
                    <a:lstStyle/>
                    <a:p>
                      <a:r>
                        <a:rPr lang="en-NL" sz="1200" b="0" i="0" dirty="0">
                          <a:solidFill>
                            <a:schemeClr val="tx1"/>
                          </a:solidFill>
                          <a:latin typeface="Bookman Old Style" panose="02050604050505020204" pitchFamily="18" charset="0"/>
                        </a:rPr>
                        <a:t>1-acre Unlimited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L" altLang="en-NL" sz="1200" b="0" i="0" dirty="0">
                          <a:solidFill>
                            <a:schemeClr val="tx1"/>
                          </a:solidFill>
                          <a:latin typeface="Bookman Old Style" panose="02050604050505020204" pitchFamily="18" charset="0"/>
                        </a:rPr>
                        <a:t>Philips</a:t>
                      </a:r>
                    </a:p>
                  </a:txBody>
                  <a:tcPr/>
                </a:tc>
                <a:extLst>
                  <a:ext uri="{0D108BD9-81ED-4DB2-BD59-A6C34878D82A}">
                    <a16:rowId xmlns:a16="http://schemas.microsoft.com/office/drawing/2014/main" val="944819352"/>
                  </a:ext>
                </a:extLst>
              </a:tr>
              <a:tr h="291661">
                <a:tc>
                  <a:txBody>
                    <a:bodyPr/>
                    <a:lstStyle/>
                    <a:p>
                      <a:r>
                        <a:rPr lang="en-NL" sz="1200" b="0" i="0" dirty="0">
                          <a:solidFill>
                            <a:schemeClr val="tx1"/>
                          </a:solidFill>
                          <a:latin typeface="Bookman Old Style" panose="02050604050505020204" pitchFamily="18" charset="0"/>
                        </a:rPr>
                        <a:t>Uganda Cancer Institute – UCI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L" altLang="en-NL" sz="1200" b="0" i="0" dirty="0">
                          <a:solidFill>
                            <a:schemeClr val="tx1"/>
                          </a:solidFill>
                          <a:latin typeface="Bookman Old Style" panose="02050604050505020204" pitchFamily="18" charset="0"/>
                        </a:rPr>
                        <a:t>Delft Imaging Solutions</a:t>
                      </a:r>
                    </a:p>
                  </a:txBody>
                  <a:tcPr/>
                </a:tc>
                <a:extLst>
                  <a:ext uri="{0D108BD9-81ED-4DB2-BD59-A6C34878D82A}">
                    <a16:rowId xmlns:a16="http://schemas.microsoft.com/office/drawing/2014/main" val="3707981852"/>
                  </a:ext>
                </a:extLst>
              </a:tr>
              <a:tr h="291661">
                <a:tc>
                  <a:txBody>
                    <a:bodyPr/>
                    <a:lstStyle/>
                    <a:p>
                      <a:r>
                        <a:rPr lang="en-NL" sz="1200" b="0" i="0" dirty="0">
                          <a:solidFill>
                            <a:schemeClr val="tx1"/>
                          </a:solidFill>
                          <a:latin typeface="Bookman Old Style" panose="02050604050505020204" pitchFamily="18" charset="0"/>
                        </a:rPr>
                        <a:t>Ministry of Agriculture – MAAIF</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L" altLang="en-NL" sz="1200" b="0" i="0" dirty="0">
                          <a:solidFill>
                            <a:schemeClr val="tx1"/>
                          </a:solidFill>
                          <a:latin typeface="Bookman Old Style" panose="02050604050505020204" pitchFamily="18" charset="0"/>
                        </a:rPr>
                        <a:t>Delphy BV</a:t>
                      </a:r>
                    </a:p>
                  </a:txBody>
                  <a:tcPr/>
                </a:tc>
                <a:extLst>
                  <a:ext uri="{0D108BD9-81ED-4DB2-BD59-A6C34878D82A}">
                    <a16:rowId xmlns:a16="http://schemas.microsoft.com/office/drawing/2014/main" val="1646989820"/>
                  </a:ext>
                </a:extLst>
              </a:tr>
              <a:tr h="291661">
                <a:tc>
                  <a:txBody>
                    <a:bodyPr/>
                    <a:lstStyle/>
                    <a:p>
                      <a:r>
                        <a:rPr lang="en-NL" sz="1200" b="0" i="0" dirty="0">
                          <a:solidFill>
                            <a:schemeClr val="tx1"/>
                          </a:solidFill>
                          <a:latin typeface="Bookman Old Style" panose="02050604050505020204" pitchFamily="18" charset="0"/>
                        </a:rPr>
                        <a:t>Hollanda Fair Foods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L" altLang="en-NL" sz="1200" b="0" i="0" dirty="0">
                          <a:solidFill>
                            <a:schemeClr val="tx1"/>
                          </a:solidFill>
                          <a:latin typeface="Bookman Old Style" panose="02050604050505020204" pitchFamily="18" charset="0"/>
                        </a:rPr>
                        <a:t>Rijksdienst voor Ondernemend (RVO)</a:t>
                      </a:r>
                    </a:p>
                  </a:txBody>
                  <a:tcPr/>
                </a:tc>
                <a:extLst>
                  <a:ext uri="{0D108BD9-81ED-4DB2-BD59-A6C34878D82A}">
                    <a16:rowId xmlns:a16="http://schemas.microsoft.com/office/drawing/2014/main" val="730956140"/>
                  </a:ext>
                </a:extLst>
              </a:tr>
              <a:tr h="291661">
                <a:tc>
                  <a:txBody>
                    <a:bodyPr/>
                    <a:lstStyle/>
                    <a:p>
                      <a:r>
                        <a:rPr lang="en-NL" sz="1200" b="0" i="0" dirty="0">
                          <a:solidFill>
                            <a:schemeClr val="tx1"/>
                          </a:solidFill>
                          <a:latin typeface="Bookman Old Style" panose="02050604050505020204" pitchFamily="18" charset="0"/>
                        </a:rPr>
                        <a:t>Royal Dutch Embassy - Uganda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L" altLang="en-NL" sz="1200" b="0" i="0" dirty="0">
                          <a:solidFill>
                            <a:schemeClr val="tx1"/>
                          </a:solidFill>
                          <a:latin typeface="Bookman Old Style" panose="02050604050505020204" pitchFamily="18" charset="0"/>
                        </a:rPr>
                        <a:t>Expandable Solutions</a:t>
                      </a:r>
                    </a:p>
                  </a:txBody>
                  <a:tcPr/>
                </a:tc>
                <a:extLst>
                  <a:ext uri="{0D108BD9-81ED-4DB2-BD59-A6C34878D82A}">
                    <a16:rowId xmlns:a16="http://schemas.microsoft.com/office/drawing/2014/main" val="3481515034"/>
                  </a:ext>
                </a:extLst>
              </a:tr>
              <a:tr h="291661">
                <a:tc>
                  <a:txBody>
                    <a:bodyPr/>
                    <a:lstStyle/>
                    <a:p>
                      <a:r>
                        <a:rPr lang="en-NL" sz="1200" b="0" i="0" dirty="0">
                          <a:solidFill>
                            <a:schemeClr val="tx1"/>
                          </a:solidFill>
                          <a:latin typeface="Bookman Old Style" panose="02050604050505020204" pitchFamily="18" charset="0"/>
                        </a:rPr>
                        <a:t>DFCU Bank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L" altLang="en-NL" sz="1200" b="0" i="0" dirty="0">
                          <a:solidFill>
                            <a:schemeClr val="tx1"/>
                          </a:solidFill>
                          <a:latin typeface="Bookman Old Style" panose="02050604050505020204" pitchFamily="18" charset="0"/>
                        </a:rPr>
                        <a:t>Amsterdam Skills Centre (ASC)</a:t>
                      </a:r>
                    </a:p>
                  </a:txBody>
                  <a:tcPr/>
                </a:tc>
                <a:extLst>
                  <a:ext uri="{0D108BD9-81ED-4DB2-BD59-A6C34878D82A}">
                    <a16:rowId xmlns:a16="http://schemas.microsoft.com/office/drawing/2014/main" val="4214682192"/>
                  </a:ext>
                </a:extLst>
              </a:tr>
              <a:tr h="2916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L" sz="1200" b="0" i="0" dirty="0">
                          <a:solidFill>
                            <a:schemeClr val="tx1"/>
                          </a:solidFill>
                          <a:latin typeface="Bookman Old Style" panose="02050604050505020204" pitchFamily="18" charset="0"/>
                        </a:rPr>
                        <a:t>Housing Finance Bank</a:t>
                      </a:r>
                    </a:p>
                  </a:txBody>
                  <a:tcPr/>
                </a:tc>
                <a:tc>
                  <a:txBody>
                    <a:bodyPr/>
                    <a:lstStyle/>
                    <a:p>
                      <a:r>
                        <a:rPr lang="en-NL" sz="1200" b="0" i="0" dirty="0">
                          <a:solidFill>
                            <a:schemeClr val="tx1"/>
                          </a:solidFill>
                          <a:latin typeface="Bookman Old Style" panose="02050604050505020204" pitchFamily="18" charset="0"/>
                        </a:rPr>
                        <a:t>Rabobank</a:t>
                      </a:r>
                    </a:p>
                  </a:txBody>
                  <a:tcPr/>
                </a:tc>
                <a:extLst>
                  <a:ext uri="{0D108BD9-81ED-4DB2-BD59-A6C34878D82A}">
                    <a16:rowId xmlns:a16="http://schemas.microsoft.com/office/drawing/2014/main" val="2124134720"/>
                  </a:ext>
                </a:extLst>
              </a:tr>
              <a:tr h="2916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L" sz="1200" b="0" i="0" dirty="0">
                          <a:solidFill>
                            <a:schemeClr val="tx1"/>
                          </a:solidFill>
                          <a:latin typeface="Bookman Old Style" panose="02050604050505020204" pitchFamily="18" charset="0"/>
                        </a:rPr>
                        <a:t>Next Media – NBS TV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L" altLang="en-NL" sz="1200" b="0" i="0" dirty="0">
                          <a:solidFill>
                            <a:schemeClr val="tx1"/>
                          </a:solidFill>
                          <a:latin typeface="Bookman Old Style" panose="02050604050505020204" pitchFamily="18" charset="0"/>
                        </a:rPr>
                        <a:t>Impact cluster Uganda Dairy </a:t>
                      </a:r>
                    </a:p>
                  </a:txBody>
                  <a:tcPr/>
                </a:tc>
                <a:extLst>
                  <a:ext uri="{0D108BD9-81ED-4DB2-BD59-A6C34878D82A}">
                    <a16:rowId xmlns:a16="http://schemas.microsoft.com/office/drawing/2014/main" val="2420040584"/>
                  </a:ext>
                </a:extLst>
              </a:tr>
              <a:tr h="2916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NL" sz="1200" b="0" i="0" dirty="0">
                        <a:solidFill>
                          <a:schemeClr val="tx1"/>
                        </a:solidFill>
                        <a:latin typeface="Bookman Old Style" panose="020506040505050202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L" altLang="en-NL" sz="1200" b="0" i="0" dirty="0">
                          <a:solidFill>
                            <a:schemeClr val="tx1"/>
                          </a:solidFill>
                          <a:latin typeface="Bookman Old Style" panose="02050604050505020204" pitchFamily="18" charset="0"/>
                        </a:rPr>
                        <a:t>Netherlands Africa Business Council - NABC</a:t>
                      </a:r>
                    </a:p>
                  </a:txBody>
                  <a:tcPr/>
                </a:tc>
                <a:extLst>
                  <a:ext uri="{0D108BD9-81ED-4DB2-BD59-A6C34878D82A}">
                    <a16:rowId xmlns:a16="http://schemas.microsoft.com/office/drawing/2014/main" val="2356167073"/>
                  </a:ext>
                </a:extLst>
              </a:tr>
              <a:tr h="291661">
                <a:tc>
                  <a:txBody>
                    <a:bodyPr/>
                    <a:lstStyle/>
                    <a:p>
                      <a:endParaRPr lang="en-NL"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L" altLang="en-NL" sz="1200" b="0" i="0" dirty="0">
                          <a:solidFill>
                            <a:schemeClr val="tx1"/>
                          </a:solidFill>
                          <a:latin typeface="Bookman Old Style" panose="02050604050505020204" pitchFamily="18" charset="0"/>
                        </a:rPr>
                        <a:t>Linking Pin</a:t>
                      </a:r>
                    </a:p>
                  </a:txBody>
                  <a:tcPr/>
                </a:tc>
                <a:extLst>
                  <a:ext uri="{0D108BD9-81ED-4DB2-BD59-A6C34878D82A}">
                    <a16:rowId xmlns:a16="http://schemas.microsoft.com/office/drawing/2014/main" val="3939902831"/>
                  </a:ext>
                </a:extLst>
              </a:tr>
              <a:tr h="291661">
                <a:tc>
                  <a:txBody>
                    <a:bodyPr/>
                    <a:lstStyle/>
                    <a:p>
                      <a:endParaRPr lang="en-NL" sz="1200" b="0" i="0" dirty="0">
                        <a:solidFill>
                          <a:schemeClr val="tx1"/>
                        </a:solidFill>
                        <a:latin typeface="Bookman Old Style" panose="020506040505050202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L" altLang="en-NL" sz="1200" b="0" i="0" dirty="0">
                          <a:solidFill>
                            <a:schemeClr val="tx1"/>
                          </a:solidFill>
                          <a:latin typeface="Bookman Old Style" panose="02050604050505020204" pitchFamily="18" charset="0"/>
                        </a:rPr>
                        <a:t>Mama Asante</a:t>
                      </a:r>
                    </a:p>
                  </a:txBody>
                  <a:tcPr/>
                </a:tc>
                <a:extLst>
                  <a:ext uri="{0D108BD9-81ED-4DB2-BD59-A6C34878D82A}">
                    <a16:rowId xmlns:a16="http://schemas.microsoft.com/office/drawing/2014/main" val="4094056017"/>
                  </a:ext>
                </a:extLst>
              </a:tr>
              <a:tr h="291661">
                <a:tc>
                  <a:txBody>
                    <a:bodyPr/>
                    <a:lstStyle/>
                    <a:p>
                      <a:endParaRPr lang="en-NL" sz="1200" b="0" i="0" dirty="0">
                        <a:solidFill>
                          <a:schemeClr val="tx1"/>
                        </a:solidFill>
                        <a:latin typeface="Bookman Old Style" panose="020506040505050202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L" altLang="en-NL" sz="1200" b="0" i="0" dirty="0">
                          <a:solidFill>
                            <a:schemeClr val="tx1"/>
                          </a:solidFill>
                          <a:latin typeface="Bookman Old Style" panose="02050604050505020204" pitchFamily="18" charset="0"/>
                        </a:rPr>
                        <a:t>Studio Westhaven - Amsterdam</a:t>
                      </a:r>
                    </a:p>
                  </a:txBody>
                  <a:tcPr/>
                </a:tc>
                <a:extLst>
                  <a:ext uri="{0D108BD9-81ED-4DB2-BD59-A6C34878D82A}">
                    <a16:rowId xmlns:a16="http://schemas.microsoft.com/office/drawing/2014/main" val="104161138"/>
                  </a:ext>
                </a:extLst>
              </a:tr>
            </a:tbl>
          </a:graphicData>
        </a:graphic>
      </p:graphicFrame>
    </p:spTree>
    <p:extLst>
      <p:ext uri="{BB962C8B-B14F-4D97-AF65-F5344CB8AC3E}">
        <p14:creationId xmlns:p14="http://schemas.microsoft.com/office/powerpoint/2010/main" val="42103875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{B56DEE08-4424-344C-908E-AF60B3647D4E}tf10001060</Template>
  <TotalTime>21128</TotalTime>
  <Words>604</Words>
  <Application>Microsoft Macintosh PowerPoint</Application>
  <PresentationFormat>Widescreen</PresentationFormat>
  <Paragraphs>58</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Bookman Old Style</vt:lpstr>
      <vt:lpstr>Colonna MT</vt:lpstr>
      <vt:lpstr>Trebuchet MS</vt:lpstr>
      <vt:lpstr>Wingdings 3</vt:lpstr>
      <vt:lpstr>Facet</vt:lpstr>
      <vt:lpstr>Background:  </vt:lpstr>
      <vt:lpstr>Introduction:  </vt:lpstr>
      <vt:lpstr>Convention:  </vt:lpstr>
      <vt:lpstr>What to expect:  </vt:lpstr>
      <vt:lpstr>Participants: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  </dc:title>
  <dc:creator>Derrick Luzinda</dc:creator>
  <cp:lastModifiedBy>Derrick Luzinda</cp:lastModifiedBy>
  <cp:revision>47</cp:revision>
  <dcterms:created xsi:type="dcterms:W3CDTF">2020-05-26T20:04:15Z</dcterms:created>
  <dcterms:modified xsi:type="dcterms:W3CDTF">2021-03-16T17:35:41Z</dcterms:modified>
</cp:coreProperties>
</file>